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300" r:id="rId2"/>
    <p:sldId id="310" r:id="rId3"/>
    <p:sldId id="290" r:id="rId4"/>
    <p:sldId id="291" r:id="rId5"/>
    <p:sldId id="292" r:id="rId6"/>
    <p:sldId id="326" r:id="rId7"/>
    <p:sldId id="318" r:id="rId8"/>
    <p:sldId id="324" r:id="rId9"/>
    <p:sldId id="317" r:id="rId10"/>
    <p:sldId id="321" r:id="rId11"/>
    <p:sldId id="296" r:id="rId12"/>
    <p:sldId id="297" r:id="rId13"/>
    <p:sldId id="261" r:id="rId14"/>
    <p:sldId id="265" r:id="rId15"/>
    <p:sldId id="323" r:id="rId16"/>
    <p:sldId id="325" r:id="rId17"/>
    <p:sldId id="315" r:id="rId18"/>
    <p:sldId id="30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0" d="100"/>
          <a:sy n="60" d="100"/>
        </p:scale>
        <p:origin x="-163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B67A0-B249-49BD-B75E-C229BAB96571}" type="doc">
      <dgm:prSet loTypeId="urn:microsoft.com/office/officeart/2005/8/layout/matrix2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613E69-C16F-4FEB-A837-F51FC25AAB14}">
      <dgm:prSet phldrT="[Text]" custT="1"/>
      <dgm:spPr/>
      <dgm:t>
        <a:bodyPr/>
        <a:lstStyle/>
        <a:p>
          <a:r>
            <a:rPr lang="en-US" sz="2000" b="1" dirty="0" smtClean="0"/>
            <a:t>Quality</a:t>
          </a:r>
          <a:endParaRPr lang="en-US" sz="1600" b="1" dirty="0"/>
        </a:p>
      </dgm:t>
    </dgm:pt>
    <dgm:pt modelId="{B2E8C749-71A2-4BC1-8C5A-9829E5571055}" type="parTrans" cxnId="{CB9FBBE9-EF30-431D-8BF2-36C2B20E3F44}">
      <dgm:prSet/>
      <dgm:spPr/>
      <dgm:t>
        <a:bodyPr/>
        <a:lstStyle/>
        <a:p>
          <a:endParaRPr lang="en-US"/>
        </a:p>
      </dgm:t>
    </dgm:pt>
    <dgm:pt modelId="{BE1A869D-F9A9-4B50-B304-F8FE618CA436}" type="sibTrans" cxnId="{CB9FBBE9-EF30-431D-8BF2-36C2B20E3F44}">
      <dgm:prSet/>
      <dgm:spPr/>
      <dgm:t>
        <a:bodyPr/>
        <a:lstStyle/>
        <a:p>
          <a:endParaRPr lang="en-US"/>
        </a:p>
      </dgm:t>
    </dgm:pt>
    <dgm:pt modelId="{7A07F7F7-51B2-4531-8210-CFBEA585FE8A}">
      <dgm:prSet phldrT="[Text]" custT="1"/>
      <dgm:spPr/>
      <dgm:t>
        <a:bodyPr/>
        <a:lstStyle/>
        <a:p>
          <a:r>
            <a:rPr lang="en-US" sz="2000" b="1" dirty="0" smtClean="0"/>
            <a:t>Quantity</a:t>
          </a:r>
          <a:endParaRPr lang="en-US" sz="1600" b="1" dirty="0"/>
        </a:p>
      </dgm:t>
    </dgm:pt>
    <dgm:pt modelId="{2BFA06AA-806B-4D6E-BF16-75CCFE9C4C02}" type="parTrans" cxnId="{1F308E85-6A8B-428D-A7D2-125EA50CAF1F}">
      <dgm:prSet/>
      <dgm:spPr/>
      <dgm:t>
        <a:bodyPr/>
        <a:lstStyle/>
        <a:p>
          <a:endParaRPr lang="en-US"/>
        </a:p>
      </dgm:t>
    </dgm:pt>
    <dgm:pt modelId="{AB6568AC-BF63-4004-9F86-9F9A794F1BBC}" type="sibTrans" cxnId="{1F308E85-6A8B-428D-A7D2-125EA50CAF1F}">
      <dgm:prSet/>
      <dgm:spPr/>
      <dgm:t>
        <a:bodyPr/>
        <a:lstStyle/>
        <a:p>
          <a:endParaRPr lang="en-US"/>
        </a:p>
      </dgm:t>
    </dgm:pt>
    <dgm:pt modelId="{5F49293B-9C43-462D-8E75-BAEC7A27A64A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Affordability</a:t>
          </a:r>
          <a:endParaRPr lang="en-US" b="1" dirty="0">
            <a:solidFill>
              <a:schemeClr val="tx1"/>
            </a:solidFill>
          </a:endParaRPr>
        </a:p>
      </dgm:t>
    </dgm:pt>
    <dgm:pt modelId="{ED4CF646-95EA-4623-928C-30B116B3CC29}" type="parTrans" cxnId="{2AD79E39-2D4D-482A-8A52-D9FE69756304}">
      <dgm:prSet/>
      <dgm:spPr/>
      <dgm:t>
        <a:bodyPr/>
        <a:lstStyle/>
        <a:p>
          <a:endParaRPr lang="en-US"/>
        </a:p>
      </dgm:t>
    </dgm:pt>
    <dgm:pt modelId="{4BE928C9-6031-48EB-A8AE-B452908B3EAA}" type="sibTrans" cxnId="{2AD79E39-2D4D-482A-8A52-D9FE69756304}">
      <dgm:prSet/>
      <dgm:spPr/>
      <dgm:t>
        <a:bodyPr/>
        <a:lstStyle/>
        <a:p>
          <a:endParaRPr lang="en-US"/>
        </a:p>
      </dgm:t>
    </dgm:pt>
    <dgm:pt modelId="{E091596B-DBE8-4674-847B-807392BA9AEB}">
      <dgm:prSet phldrT="[Text]" custT="1"/>
      <dgm:spPr/>
      <dgm:t>
        <a:bodyPr/>
        <a:lstStyle/>
        <a:p>
          <a:r>
            <a:rPr lang="en-US" sz="2000" b="1" dirty="0" smtClean="0"/>
            <a:t>Equity</a:t>
          </a:r>
          <a:endParaRPr lang="en-US" sz="1600" b="1" dirty="0"/>
        </a:p>
      </dgm:t>
    </dgm:pt>
    <dgm:pt modelId="{E4D24DB7-B718-4414-AB9A-EE9DFBE65DB7}" type="parTrans" cxnId="{B1798AAE-E0DB-4D63-B41B-77A8B0736D4B}">
      <dgm:prSet/>
      <dgm:spPr/>
      <dgm:t>
        <a:bodyPr/>
        <a:lstStyle/>
        <a:p>
          <a:endParaRPr lang="en-US"/>
        </a:p>
      </dgm:t>
    </dgm:pt>
    <dgm:pt modelId="{1A3D7449-0BA6-4FC4-B037-A5A18DC76D72}" type="sibTrans" cxnId="{B1798AAE-E0DB-4D63-B41B-77A8B0736D4B}">
      <dgm:prSet/>
      <dgm:spPr/>
      <dgm:t>
        <a:bodyPr/>
        <a:lstStyle/>
        <a:p>
          <a:endParaRPr lang="en-US"/>
        </a:p>
      </dgm:t>
    </dgm:pt>
    <dgm:pt modelId="{F71E9480-D4A7-4378-85A3-2E4B7D213692}" type="pres">
      <dgm:prSet presAssocID="{860B67A0-B249-49BD-B75E-C229BAB965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8F9EB-EC19-4EDE-9C16-C0D505A37668}" type="pres">
      <dgm:prSet presAssocID="{860B67A0-B249-49BD-B75E-C229BAB96571}" presName="axisShape" presStyleLbl="bgShp" presStyleIdx="0" presStyleCnt="1" custScaleX="68765" custScaleY="74205"/>
      <dgm:spPr/>
    </dgm:pt>
    <dgm:pt modelId="{E7729134-E6E4-48C7-B62A-61EC67A3B7AB}" type="pres">
      <dgm:prSet presAssocID="{860B67A0-B249-49BD-B75E-C229BAB96571}" presName="rect1" presStyleLbl="node1" presStyleIdx="0" presStyleCnt="4" custScaleY="48921" custLinFactNeighborX="-11589" custLinFactNeighborY="13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0546B-A3AC-4043-BBD3-BEE6D106FA93}" type="pres">
      <dgm:prSet presAssocID="{860B67A0-B249-49BD-B75E-C229BAB96571}" presName="rect2" presStyleLbl="node1" presStyleIdx="1" presStyleCnt="4" custScaleY="48921" custLinFactNeighborX="14172" custLinFactNeighborY="13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E26B8-267C-40AC-B07D-711BDB9E0B3F}" type="pres">
      <dgm:prSet presAssocID="{860B67A0-B249-49BD-B75E-C229BAB96571}" presName="rect3" presStyleLbl="node1" presStyleIdx="2" presStyleCnt="4" custScaleY="53794" custLinFactNeighborX="-11589" custLinFactNeighborY="-122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937C5-12CC-43C7-B9A8-5F7199C12402}" type="pres">
      <dgm:prSet presAssocID="{860B67A0-B249-49BD-B75E-C229BAB96571}" presName="rect4" presStyleLbl="node1" presStyleIdx="3" presStyleCnt="4" custScaleY="53794" custLinFactNeighborX="17319" custLinFactNeighborY="-122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79E39-2D4D-482A-8A52-D9FE69756304}" srcId="{860B67A0-B249-49BD-B75E-C229BAB96571}" destId="{5F49293B-9C43-462D-8E75-BAEC7A27A64A}" srcOrd="2" destOrd="0" parTransId="{ED4CF646-95EA-4623-928C-30B116B3CC29}" sibTransId="{4BE928C9-6031-48EB-A8AE-B452908B3EAA}"/>
    <dgm:cxn modelId="{67509DEF-EEAB-4610-B3D9-490528CC347D}" type="presOf" srcId="{5F49293B-9C43-462D-8E75-BAEC7A27A64A}" destId="{5C6E26B8-267C-40AC-B07D-711BDB9E0B3F}" srcOrd="0" destOrd="0" presId="urn:microsoft.com/office/officeart/2005/8/layout/matrix2"/>
    <dgm:cxn modelId="{56C62293-D5DB-480E-9B7B-80A3A98261FB}" type="presOf" srcId="{E091596B-DBE8-4674-847B-807392BA9AEB}" destId="{F6C937C5-12CC-43C7-B9A8-5F7199C12402}" srcOrd="0" destOrd="0" presId="urn:microsoft.com/office/officeart/2005/8/layout/matrix2"/>
    <dgm:cxn modelId="{65BC1EA4-8740-42D6-AB6D-35D4B3B6ED7A}" type="presOf" srcId="{7A07F7F7-51B2-4531-8210-CFBEA585FE8A}" destId="{F8C0546B-A3AC-4043-BBD3-BEE6D106FA93}" srcOrd="0" destOrd="0" presId="urn:microsoft.com/office/officeart/2005/8/layout/matrix2"/>
    <dgm:cxn modelId="{B1798AAE-E0DB-4D63-B41B-77A8B0736D4B}" srcId="{860B67A0-B249-49BD-B75E-C229BAB96571}" destId="{E091596B-DBE8-4674-847B-807392BA9AEB}" srcOrd="3" destOrd="0" parTransId="{E4D24DB7-B718-4414-AB9A-EE9DFBE65DB7}" sibTransId="{1A3D7449-0BA6-4FC4-B037-A5A18DC76D72}"/>
    <dgm:cxn modelId="{9D96DF2B-D01E-4ABD-AA17-A461C08A582B}" type="presOf" srcId="{98613E69-C16F-4FEB-A837-F51FC25AAB14}" destId="{E7729134-E6E4-48C7-B62A-61EC67A3B7AB}" srcOrd="0" destOrd="0" presId="urn:microsoft.com/office/officeart/2005/8/layout/matrix2"/>
    <dgm:cxn modelId="{D360F1CA-EBAB-4B90-8BEA-188BD41BC5EB}" type="presOf" srcId="{860B67A0-B249-49BD-B75E-C229BAB96571}" destId="{F71E9480-D4A7-4378-85A3-2E4B7D213692}" srcOrd="0" destOrd="0" presId="urn:microsoft.com/office/officeart/2005/8/layout/matrix2"/>
    <dgm:cxn modelId="{1F308E85-6A8B-428D-A7D2-125EA50CAF1F}" srcId="{860B67A0-B249-49BD-B75E-C229BAB96571}" destId="{7A07F7F7-51B2-4531-8210-CFBEA585FE8A}" srcOrd="1" destOrd="0" parTransId="{2BFA06AA-806B-4D6E-BF16-75CCFE9C4C02}" sibTransId="{AB6568AC-BF63-4004-9F86-9F9A794F1BBC}"/>
    <dgm:cxn modelId="{CB9FBBE9-EF30-431D-8BF2-36C2B20E3F44}" srcId="{860B67A0-B249-49BD-B75E-C229BAB96571}" destId="{98613E69-C16F-4FEB-A837-F51FC25AAB14}" srcOrd="0" destOrd="0" parTransId="{B2E8C749-71A2-4BC1-8C5A-9829E5571055}" sibTransId="{BE1A869D-F9A9-4B50-B304-F8FE618CA436}"/>
    <dgm:cxn modelId="{E85E9204-F1BD-43B1-BE4A-4F07A8B9C142}" type="presParOf" srcId="{F71E9480-D4A7-4378-85A3-2E4B7D213692}" destId="{2448F9EB-EC19-4EDE-9C16-C0D505A37668}" srcOrd="0" destOrd="0" presId="urn:microsoft.com/office/officeart/2005/8/layout/matrix2"/>
    <dgm:cxn modelId="{A1C3A4BF-2AD7-4086-BA12-F2FEDD6AA9F2}" type="presParOf" srcId="{F71E9480-D4A7-4378-85A3-2E4B7D213692}" destId="{E7729134-E6E4-48C7-B62A-61EC67A3B7AB}" srcOrd="1" destOrd="0" presId="urn:microsoft.com/office/officeart/2005/8/layout/matrix2"/>
    <dgm:cxn modelId="{305E9257-250D-4D7B-BEFF-DFEC830C9045}" type="presParOf" srcId="{F71E9480-D4A7-4378-85A3-2E4B7D213692}" destId="{F8C0546B-A3AC-4043-BBD3-BEE6D106FA93}" srcOrd="2" destOrd="0" presId="urn:microsoft.com/office/officeart/2005/8/layout/matrix2"/>
    <dgm:cxn modelId="{33CDDCD7-1D2C-4338-A425-CF6CB31347D7}" type="presParOf" srcId="{F71E9480-D4A7-4378-85A3-2E4B7D213692}" destId="{5C6E26B8-267C-40AC-B07D-711BDB9E0B3F}" srcOrd="3" destOrd="0" presId="urn:microsoft.com/office/officeart/2005/8/layout/matrix2"/>
    <dgm:cxn modelId="{08784E42-9667-41C2-A8E5-F9D0D020C51A}" type="presParOf" srcId="{F71E9480-D4A7-4378-85A3-2E4B7D213692}" destId="{F6C937C5-12CC-43C7-B9A8-5F7199C1240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1A207-7689-48B8-A965-A56C4594B364}" type="doc">
      <dgm:prSet loTypeId="urn:microsoft.com/office/officeart/2009/layout/CircleArrowProcess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CF1010-465A-432B-8D99-7052656D7EA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</a:t>
          </a:r>
          <a:endParaRPr lang="en-US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8545B-6E01-4B50-9400-4913CA3B97E4}" type="parTrans" cxnId="{73A68789-4E17-4CDD-995A-C82B161E27A0}">
      <dgm:prSet/>
      <dgm:spPr/>
      <dgm:t>
        <a:bodyPr/>
        <a:lstStyle/>
        <a:p>
          <a:endParaRPr lang="en-US" sz="2000"/>
        </a:p>
      </dgm:t>
    </dgm:pt>
    <dgm:pt modelId="{9025ED1D-900C-4D99-85CC-8DE75C8E816E}" type="sibTrans" cxnId="{73A68789-4E17-4CDD-995A-C82B161E27A0}">
      <dgm:prSet/>
      <dgm:spPr/>
      <dgm:t>
        <a:bodyPr/>
        <a:lstStyle/>
        <a:p>
          <a:endParaRPr lang="en-US" sz="2000"/>
        </a:p>
      </dgm:t>
    </dgm:pt>
    <dgm:pt modelId="{A597B02C-647A-424E-9CEF-174AB6033DE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25000"/>
                </a:schemeClr>
              </a:solidFill>
              <a:effectLst/>
            </a:rPr>
            <a:t>  BEHAVIOUR</a:t>
          </a:r>
          <a:endParaRPr lang="en-US" sz="1800" b="1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F19148AE-E529-4217-BEEE-FEDF89D61B28}" type="parTrans" cxnId="{4881B7CA-3846-4C2D-9949-A338534DBC9B}">
      <dgm:prSet/>
      <dgm:spPr/>
      <dgm:t>
        <a:bodyPr/>
        <a:lstStyle/>
        <a:p>
          <a:endParaRPr lang="en-US" sz="2000"/>
        </a:p>
      </dgm:t>
    </dgm:pt>
    <dgm:pt modelId="{9E7D467F-0330-471E-977F-12B2735AFB60}" type="sibTrans" cxnId="{4881B7CA-3846-4C2D-9949-A338534DBC9B}">
      <dgm:prSet/>
      <dgm:spPr/>
      <dgm:t>
        <a:bodyPr/>
        <a:lstStyle/>
        <a:p>
          <a:endParaRPr lang="en-US" sz="2000"/>
        </a:p>
      </dgm:t>
    </dgm:pt>
    <dgm:pt modelId="{04DBA347-9FDD-48B7-A735-ACC70188340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CAPITAL</a:t>
          </a:r>
          <a:endParaRPr lang="en-US" sz="1800" b="1" dirty="0">
            <a:solidFill>
              <a:srgbClr val="FF0000"/>
            </a:solidFill>
          </a:endParaRPr>
        </a:p>
      </dgm:t>
    </dgm:pt>
    <dgm:pt modelId="{85A215D4-D6A2-47C6-8606-1A7B781C0FF2}" type="parTrans" cxnId="{0631C3F6-7E53-4472-AF72-48998A881D10}">
      <dgm:prSet/>
      <dgm:spPr/>
      <dgm:t>
        <a:bodyPr/>
        <a:lstStyle/>
        <a:p>
          <a:endParaRPr lang="en-US" sz="2000"/>
        </a:p>
      </dgm:t>
    </dgm:pt>
    <dgm:pt modelId="{7011B730-6C41-43F2-AE1D-EDC500B5FA03}" type="sibTrans" cxnId="{0631C3F6-7E53-4472-AF72-48998A881D10}">
      <dgm:prSet/>
      <dgm:spPr/>
      <dgm:t>
        <a:bodyPr/>
        <a:lstStyle/>
        <a:p>
          <a:endParaRPr lang="en-US" sz="2000"/>
        </a:p>
      </dgm:t>
    </dgm:pt>
    <dgm:pt modelId="{A2946D70-9CE1-45B0-837F-DE2F061C09A2}" type="pres">
      <dgm:prSet presAssocID="{FAA1A207-7689-48B8-A965-A56C4594B36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408591-231A-40E7-9F3F-17D108DCF5F1}" type="pres">
      <dgm:prSet presAssocID="{01CF1010-465A-432B-8D99-7052656D7EA0}" presName="Accent1" presStyleCnt="0"/>
      <dgm:spPr/>
    </dgm:pt>
    <dgm:pt modelId="{63893A80-5360-4400-9E0F-9736308A89D1}" type="pres">
      <dgm:prSet presAssocID="{01CF1010-465A-432B-8D99-7052656D7EA0}" presName="Accent" presStyleLbl="node1" presStyleIdx="0" presStyleCnt="3"/>
      <dgm:spPr/>
    </dgm:pt>
    <dgm:pt modelId="{0E91F4E5-5288-4F76-8FF2-9D993CDBE747}" type="pres">
      <dgm:prSet presAssocID="{01CF1010-465A-432B-8D99-7052656D7EA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8306B-1FFF-4F74-AD21-4618FE363AD4}" type="pres">
      <dgm:prSet presAssocID="{A597B02C-647A-424E-9CEF-174AB6033DE2}" presName="Accent2" presStyleCnt="0"/>
      <dgm:spPr/>
    </dgm:pt>
    <dgm:pt modelId="{14715D1E-4D0E-4591-9D99-616864BC0223}" type="pres">
      <dgm:prSet presAssocID="{A597B02C-647A-424E-9CEF-174AB6033DE2}" presName="Accent" presStyleLbl="node1" presStyleIdx="1" presStyleCnt="3"/>
      <dgm:spPr/>
    </dgm:pt>
    <dgm:pt modelId="{2D67288C-5727-4B3E-86DB-2780FC58CEEA}" type="pres">
      <dgm:prSet presAssocID="{A597B02C-647A-424E-9CEF-174AB6033DE2}" presName="Parent2" presStyleLbl="revTx" presStyleIdx="1" presStyleCnt="3" custScaleX="1481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BAFDD-36FB-4CE4-B4FC-5D018DFAA6ED}" type="pres">
      <dgm:prSet presAssocID="{04DBA347-9FDD-48B7-A735-ACC701883400}" presName="Accent3" presStyleCnt="0"/>
      <dgm:spPr/>
    </dgm:pt>
    <dgm:pt modelId="{E59FE243-47E8-4B93-A03E-7EBBB1DA6F6E}" type="pres">
      <dgm:prSet presAssocID="{04DBA347-9FDD-48B7-A735-ACC701883400}" presName="Accent" presStyleLbl="node1" presStyleIdx="2" presStyleCnt="3"/>
      <dgm:spPr/>
    </dgm:pt>
    <dgm:pt modelId="{C4218EF0-8046-4C04-95FC-F97DA81C05A0}" type="pres">
      <dgm:prSet presAssocID="{04DBA347-9FDD-48B7-A735-ACC70188340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31C3F6-7E53-4472-AF72-48998A881D10}" srcId="{FAA1A207-7689-48B8-A965-A56C4594B364}" destId="{04DBA347-9FDD-48B7-A735-ACC701883400}" srcOrd="2" destOrd="0" parTransId="{85A215D4-D6A2-47C6-8606-1A7B781C0FF2}" sibTransId="{7011B730-6C41-43F2-AE1D-EDC500B5FA03}"/>
    <dgm:cxn modelId="{A0C46843-5BD5-4C12-866E-169D1063F32B}" type="presOf" srcId="{01CF1010-465A-432B-8D99-7052656D7EA0}" destId="{0E91F4E5-5288-4F76-8FF2-9D993CDBE747}" srcOrd="0" destOrd="0" presId="urn:microsoft.com/office/officeart/2009/layout/CircleArrowProcess"/>
    <dgm:cxn modelId="{16DCA54B-7DA8-41F1-86DB-19A18A1460C7}" type="presOf" srcId="{A597B02C-647A-424E-9CEF-174AB6033DE2}" destId="{2D67288C-5727-4B3E-86DB-2780FC58CEEA}" srcOrd="0" destOrd="0" presId="urn:microsoft.com/office/officeart/2009/layout/CircleArrowProcess"/>
    <dgm:cxn modelId="{E51ABC1E-71E6-4803-81D1-0F6F32E0DCA7}" type="presOf" srcId="{04DBA347-9FDD-48B7-A735-ACC701883400}" destId="{C4218EF0-8046-4C04-95FC-F97DA81C05A0}" srcOrd="0" destOrd="0" presId="urn:microsoft.com/office/officeart/2009/layout/CircleArrowProcess"/>
    <dgm:cxn modelId="{4881B7CA-3846-4C2D-9949-A338534DBC9B}" srcId="{FAA1A207-7689-48B8-A965-A56C4594B364}" destId="{A597B02C-647A-424E-9CEF-174AB6033DE2}" srcOrd="1" destOrd="0" parTransId="{F19148AE-E529-4217-BEEE-FEDF89D61B28}" sibTransId="{9E7D467F-0330-471E-977F-12B2735AFB60}"/>
    <dgm:cxn modelId="{73A68789-4E17-4CDD-995A-C82B161E27A0}" srcId="{FAA1A207-7689-48B8-A965-A56C4594B364}" destId="{01CF1010-465A-432B-8D99-7052656D7EA0}" srcOrd="0" destOrd="0" parTransId="{75A8545B-6E01-4B50-9400-4913CA3B97E4}" sibTransId="{9025ED1D-900C-4D99-85CC-8DE75C8E816E}"/>
    <dgm:cxn modelId="{F673FDA4-33AE-4A8D-B062-3760201112BF}" type="presOf" srcId="{FAA1A207-7689-48B8-A965-A56C4594B364}" destId="{A2946D70-9CE1-45B0-837F-DE2F061C09A2}" srcOrd="0" destOrd="0" presId="urn:microsoft.com/office/officeart/2009/layout/CircleArrowProcess"/>
    <dgm:cxn modelId="{45CA0994-1FA6-43A5-9BB1-687A4FF75E7C}" type="presParOf" srcId="{A2946D70-9CE1-45B0-837F-DE2F061C09A2}" destId="{3F408591-231A-40E7-9F3F-17D108DCF5F1}" srcOrd="0" destOrd="0" presId="urn:microsoft.com/office/officeart/2009/layout/CircleArrowProcess"/>
    <dgm:cxn modelId="{BBF09E72-E2E1-429D-9399-360893081A8C}" type="presParOf" srcId="{3F408591-231A-40E7-9F3F-17D108DCF5F1}" destId="{63893A80-5360-4400-9E0F-9736308A89D1}" srcOrd="0" destOrd="0" presId="urn:microsoft.com/office/officeart/2009/layout/CircleArrowProcess"/>
    <dgm:cxn modelId="{E6F4B421-EA01-4F4D-94F4-12F851A21238}" type="presParOf" srcId="{A2946D70-9CE1-45B0-837F-DE2F061C09A2}" destId="{0E91F4E5-5288-4F76-8FF2-9D993CDBE747}" srcOrd="1" destOrd="0" presId="urn:microsoft.com/office/officeart/2009/layout/CircleArrowProcess"/>
    <dgm:cxn modelId="{6EF6D513-F850-4708-85DB-1C4E367D6349}" type="presParOf" srcId="{A2946D70-9CE1-45B0-837F-DE2F061C09A2}" destId="{4D58306B-1FFF-4F74-AD21-4618FE363AD4}" srcOrd="2" destOrd="0" presId="urn:microsoft.com/office/officeart/2009/layout/CircleArrowProcess"/>
    <dgm:cxn modelId="{278BBAD3-A49A-4524-A671-0B9AEDA3E74F}" type="presParOf" srcId="{4D58306B-1FFF-4F74-AD21-4618FE363AD4}" destId="{14715D1E-4D0E-4591-9D99-616864BC0223}" srcOrd="0" destOrd="0" presId="urn:microsoft.com/office/officeart/2009/layout/CircleArrowProcess"/>
    <dgm:cxn modelId="{185F2374-012E-4197-8070-28409386CFCE}" type="presParOf" srcId="{A2946D70-9CE1-45B0-837F-DE2F061C09A2}" destId="{2D67288C-5727-4B3E-86DB-2780FC58CEEA}" srcOrd="3" destOrd="0" presId="urn:microsoft.com/office/officeart/2009/layout/CircleArrowProcess"/>
    <dgm:cxn modelId="{8B3CDB0F-B5CF-46CA-AED9-411A3AF3FC56}" type="presParOf" srcId="{A2946D70-9CE1-45B0-837F-DE2F061C09A2}" destId="{2A0BAFDD-36FB-4CE4-B4FC-5D018DFAA6ED}" srcOrd="4" destOrd="0" presId="urn:microsoft.com/office/officeart/2009/layout/CircleArrowProcess"/>
    <dgm:cxn modelId="{C2B30FD6-E871-41D0-9078-8D63A17C8EC1}" type="presParOf" srcId="{2A0BAFDD-36FB-4CE4-B4FC-5D018DFAA6ED}" destId="{E59FE243-47E8-4B93-A03E-7EBBB1DA6F6E}" srcOrd="0" destOrd="0" presId="urn:microsoft.com/office/officeart/2009/layout/CircleArrowProcess"/>
    <dgm:cxn modelId="{559DBC60-B6E4-403D-8968-003C78019CFE}" type="presParOf" srcId="{A2946D70-9CE1-45B0-837F-DE2F061C09A2}" destId="{C4218EF0-8046-4C04-95FC-F97DA81C05A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6E01-4922-43BF-A18C-9199C14417F4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2E8D-FD53-4344-A5BE-7368A857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0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209800"/>
            <a:ext cx="86868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679192"/>
            <a:ext cx="4194047" cy="34472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270248" cy="34472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678114"/>
            <a:ext cx="419404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429000"/>
            <a:ext cx="419258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4267200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3429000"/>
            <a:ext cx="419417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2860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95400"/>
            <a:ext cx="8723376" cy="121920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6B8DE1-70D7-47D5-8AF7-CDBD2ADD40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EBD9C4C-7AA1-4267-A099-16C4BFE634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675467"/>
            <a:ext cx="8612689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075" y="1349375"/>
            <a:ext cx="7772400" cy="1470025"/>
          </a:xfrm>
        </p:spPr>
        <p:txBody>
          <a:bodyPr/>
          <a:lstStyle/>
          <a:p>
            <a:r>
              <a:rPr lang="en-US" dirty="0" smtClean="0"/>
              <a:t>WATER FOR OUR FUTURE</a:t>
            </a:r>
            <a:br>
              <a:rPr lang="en-US" dirty="0" smtClean="0"/>
            </a:br>
            <a:r>
              <a:rPr lang="en-US" dirty="0" smtClean="0"/>
              <a:t>POST 7WWF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429000"/>
            <a:ext cx="8686800" cy="13716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SECURITY &amp; SUSTAINABLE GROWTH</a:t>
            </a:r>
            <a:endParaRPr lang="en-US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3434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Dewan </a:t>
            </a:r>
            <a:r>
              <a:rPr lang="en-US" sz="2000" dirty="0" err="1" smtClean="0"/>
              <a:t>Baiduri</a:t>
            </a:r>
            <a:r>
              <a:rPr lang="en-US" sz="2000" dirty="0" smtClean="0"/>
              <a:t>, </a:t>
            </a:r>
            <a:r>
              <a:rPr lang="en-US" sz="2000" dirty="0" err="1" smtClean="0"/>
              <a:t>Wisma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, </a:t>
            </a:r>
            <a:r>
              <a:rPr lang="en-US" sz="2000" dirty="0" err="1" smtClean="0"/>
              <a:t>PutraJaya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06102015</a:t>
            </a:r>
            <a:endParaRPr lang="en-US" sz="2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5715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Kalithasan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Kailasam</a:t>
            </a:r>
            <a:endParaRPr lang="en-US" sz="2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1" t="2750" r="2501" b="16767"/>
          <a:stretch/>
        </p:blipFill>
        <p:spPr bwMode="auto">
          <a:xfrm>
            <a:off x="793668" y="467712"/>
            <a:ext cx="1576551" cy="88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iwmi.cgiar.org/wp-content/uploads/2015/04/7th_World_Water_Fo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883"/>
            <a:ext cx="995542" cy="9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JP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64752"/>
            <a:ext cx="1483549" cy="620470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pic>
        <p:nvPicPr>
          <p:cNvPr id="14" name="Picture 12" descr="GEC logo Fin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227" y="6369911"/>
            <a:ext cx="1265545" cy="47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21336" r="40990" b="8621"/>
          <a:stretch/>
        </p:blipFill>
        <p:spPr bwMode="auto">
          <a:xfrm>
            <a:off x="1447800" y="-3639"/>
            <a:ext cx="6629400" cy="68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117021" cy="3916363"/>
          </a:xfrm>
        </p:spPr>
        <p:txBody>
          <a:bodyPr>
            <a:normAutofit/>
          </a:bodyPr>
          <a:lstStyle/>
          <a:p>
            <a:pPr lvl="1"/>
            <a:r>
              <a:rPr lang="en-US" sz="2600" b="1" dirty="0" smtClean="0">
                <a:solidFill>
                  <a:srgbClr val="00B050"/>
                </a:solidFill>
              </a:rPr>
              <a:t>2Ss</a:t>
            </a:r>
            <a:r>
              <a:rPr lang="en-US" sz="2600" dirty="0" smtClean="0">
                <a:solidFill>
                  <a:srgbClr val="00B050"/>
                </a:solidFill>
              </a:rPr>
              <a:t> (Source to Sea)</a:t>
            </a:r>
          </a:p>
          <a:p>
            <a:pPr lvl="1"/>
            <a:r>
              <a:rPr lang="en-US" sz="2600" b="1" dirty="0" smtClean="0">
                <a:solidFill>
                  <a:srgbClr val="0033CC"/>
                </a:solidFill>
              </a:rPr>
              <a:t>2Rs </a:t>
            </a:r>
            <a:r>
              <a:rPr lang="en-US" sz="2600" dirty="0" smtClean="0">
                <a:solidFill>
                  <a:srgbClr val="0033CC"/>
                </a:solidFill>
              </a:rPr>
              <a:t>(Ridge to Reef)</a:t>
            </a:r>
          </a:p>
          <a:p>
            <a:pPr lvl="2"/>
            <a:r>
              <a:rPr lang="en-US" sz="2400" dirty="0" smtClean="0"/>
              <a:t>Actors from land, rivers, coast and sea have to work have to work together </a:t>
            </a:r>
          </a:p>
          <a:p>
            <a:pPr lvl="1"/>
            <a:r>
              <a:rPr lang="en-US" sz="2600" dirty="0" smtClean="0"/>
              <a:t>Sustainable growth can be encourage by bridging </a:t>
            </a:r>
          </a:p>
          <a:p>
            <a:pPr lvl="2"/>
            <a:r>
              <a:rPr lang="en-US" sz="2400" dirty="0" smtClean="0">
                <a:solidFill>
                  <a:srgbClr val="C00000"/>
                </a:solidFill>
              </a:rPr>
              <a:t>Economic, Social 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smtClean="0">
                <a:solidFill>
                  <a:srgbClr val="C00000"/>
                </a:solidFill>
              </a:rPr>
              <a:t>Environmental dimensions of water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Holistic Approach (bigger picture) </a:t>
            </a:r>
            <a:endParaRPr lang="en-US" dirty="0"/>
          </a:p>
        </p:txBody>
      </p:sp>
      <p:pic>
        <p:nvPicPr>
          <p:cNvPr id="5123" name="Picture 3" descr="D:\Users\RiverCare\Personal\Photos\2015\Korea trip\Korea 17April2015 Iphone\IMG_24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23264" r="14424" b="2933"/>
          <a:stretch/>
        </p:blipFill>
        <p:spPr bwMode="auto">
          <a:xfrm>
            <a:off x="3391106" y="5013306"/>
            <a:ext cx="2456254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Users\RiverCare\River Care Programme\TOTAL PHOTOS\2015\World Water Forum 2015\14th April 2015\iphone\IMG_13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15" y="4403705"/>
            <a:ext cx="329138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Ilustracion Cuenca3 (Miller et al 200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7303" y="2675394"/>
            <a:ext cx="2895600" cy="172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1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The ABC for Sustainable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08681044"/>
              </p:ext>
            </p:extLst>
          </p:nvPr>
        </p:nvGraphicFramePr>
        <p:xfrm>
          <a:off x="-1524000" y="203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999664" y="2743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provide access to safe drinking water &amp; </a:t>
            </a:r>
            <a:r>
              <a:rPr lang="en-US" b="1" dirty="0" smtClean="0">
                <a:solidFill>
                  <a:srgbClr val="00B050"/>
                </a:solidFill>
              </a:rPr>
              <a:t>sanitation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9912" y="3846731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use social arts in connection with water &amp; sanitation to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raise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awareness, mobilize communities and impact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behaviours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9900" y="487680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offer microloans to support local production, increase financial inclusion and improve the economic well-being of communities</a:t>
            </a:r>
          </a:p>
        </p:txBody>
      </p:sp>
    </p:spTree>
    <p:extLst>
      <p:ext uri="{BB962C8B-B14F-4D97-AF65-F5344CB8AC3E}">
        <p14:creationId xmlns:p14="http://schemas.microsoft.com/office/powerpoint/2010/main" val="40011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691451"/>
            <a:ext cx="3745879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All are inter-connected</a:t>
            </a:r>
          </a:p>
          <a:p>
            <a:r>
              <a:rPr lang="en-US" dirty="0" smtClean="0"/>
              <a:t>So the best will be how to connect </a:t>
            </a:r>
          </a:p>
          <a:p>
            <a:pPr lvl="1"/>
            <a:r>
              <a:rPr lang="en-US" dirty="0" smtClean="0"/>
              <a:t>Within &amp; Between </a:t>
            </a:r>
          </a:p>
          <a:p>
            <a:pPr lvl="1"/>
            <a:r>
              <a:rPr lang="en-US" dirty="0" smtClean="0"/>
              <a:t>Sectors &amp;/or Stakeholders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Connectivity (vs Integration)</a:t>
            </a:r>
            <a:endParaRPr lang="en-US" dirty="0"/>
          </a:p>
        </p:txBody>
      </p:sp>
      <p:pic>
        <p:nvPicPr>
          <p:cNvPr id="3075" name="Picture 3" descr="D:\Users\RiverCare\River Care Programme\TOTAL PHOTOS\2015\World Water Forum 2015\14th April 2015\iphone\IMG_13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12568" r="33238" b="14328"/>
          <a:stretch/>
        </p:blipFill>
        <p:spPr bwMode="auto">
          <a:xfrm>
            <a:off x="2907529" y="5123597"/>
            <a:ext cx="990750" cy="16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79" y="3110456"/>
            <a:ext cx="5250976" cy="367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05000"/>
            <a:ext cx="8915399" cy="5257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>
                <a:solidFill>
                  <a:srgbClr val="C00000"/>
                </a:solidFill>
              </a:rPr>
              <a:t>Pathways </a:t>
            </a:r>
            <a:r>
              <a:rPr lang="en-US" dirty="0">
                <a:solidFill>
                  <a:srgbClr val="C00000"/>
                </a:solidFill>
              </a:rPr>
              <a:t>to water security and sustainable growth are </a:t>
            </a:r>
            <a:r>
              <a:rPr lang="en-US" dirty="0" smtClean="0">
                <a:solidFill>
                  <a:srgbClr val="C00000"/>
                </a:solidFill>
              </a:rPr>
              <a:t>dynamic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>
                <a:solidFill>
                  <a:srgbClr val="0033CC"/>
                </a:solidFill>
              </a:rPr>
              <a:t>Science &amp; Technology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33CC"/>
                </a:solidFill>
              </a:rPr>
              <a:t>Innovation</a:t>
            </a:r>
            <a:endParaRPr lang="en-US" dirty="0">
              <a:solidFill>
                <a:srgbClr val="0033CC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33CC"/>
                </a:solidFill>
              </a:rPr>
              <a:t>Offer significantly acceleration in progress: solving local, regional &amp; global water problems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>
                <a:solidFill>
                  <a:srgbClr val="C00000"/>
                </a:solidFill>
              </a:rPr>
              <a:t>Science &amp; Policy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Should </a:t>
            </a:r>
            <a:r>
              <a:rPr lang="en-US" dirty="0">
                <a:solidFill>
                  <a:srgbClr val="C00000"/>
                </a:solidFill>
              </a:rPr>
              <a:t>work more closely together for better </a:t>
            </a:r>
            <a:r>
              <a:rPr lang="en-US" dirty="0" smtClean="0">
                <a:solidFill>
                  <a:srgbClr val="C00000"/>
                </a:solidFill>
              </a:rPr>
              <a:t>governance.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>
                <a:solidFill>
                  <a:srgbClr val="0033CC"/>
                </a:solidFill>
              </a:rPr>
              <a:t>Business/Economy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33CC"/>
                </a:solidFill>
              </a:rPr>
              <a:t>Investment (Need Re-thinking)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No shortage of capital </a:t>
            </a:r>
            <a:r>
              <a:rPr lang="en-US" dirty="0" smtClean="0">
                <a:solidFill>
                  <a:schemeClr val="tx1"/>
                </a:solidFill>
              </a:rPr>
              <a:t>(but do need </a:t>
            </a:r>
            <a:r>
              <a:rPr lang="en-US" dirty="0">
                <a:solidFill>
                  <a:schemeClr val="tx1"/>
                </a:solidFill>
              </a:rPr>
              <a:t>to better define </a:t>
            </a:r>
            <a:r>
              <a:rPr lang="en-US" dirty="0" smtClean="0">
                <a:solidFill>
                  <a:schemeClr val="tx1"/>
                </a:solidFill>
              </a:rPr>
              <a:t>beneficiaries)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Greater recognition is needed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the contribution of investment in water infrastructures and services to create platforms </a:t>
            </a:r>
            <a:r>
              <a:rPr lang="en-US" dirty="0" smtClean="0">
                <a:solidFill>
                  <a:schemeClr val="tx1"/>
                </a:solidFill>
              </a:rPr>
              <a:t>for growth &amp; social </a:t>
            </a:r>
            <a:r>
              <a:rPr lang="en-US" dirty="0">
                <a:solidFill>
                  <a:schemeClr val="tx1"/>
                </a:solidFill>
              </a:rPr>
              <a:t>stability.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33CC"/>
                </a:solidFill>
              </a:rPr>
              <a:t>Payment for Ecosystem Services (PES)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Another powerful reason for society to look after the natural world, and stop taking for granted the benefits we derive from it.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915399" cy="5257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US" dirty="0" smtClean="0">
                <a:solidFill>
                  <a:srgbClr val="C00000"/>
                </a:solidFill>
              </a:rPr>
              <a:t>Smart </a:t>
            </a:r>
            <a:r>
              <a:rPr lang="en-US" dirty="0">
                <a:solidFill>
                  <a:srgbClr val="C00000"/>
                </a:solidFill>
              </a:rPr>
              <a:t>Partnership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Partnering with an international operator to improve specific </a:t>
            </a:r>
            <a:r>
              <a:rPr lang="en-US" dirty="0" smtClean="0">
                <a:solidFill>
                  <a:schemeClr val="tx1"/>
                </a:solidFill>
              </a:rPr>
              <a:t>services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also local experts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New partnerships between academia, governments, business and civil society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>
                <a:solidFill>
                  <a:srgbClr val="0033CC"/>
                </a:solidFill>
              </a:rPr>
              <a:t>Sharing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Expertise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Knowledge &amp; innovation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>
                <a:solidFill>
                  <a:srgbClr val="C00000"/>
                </a:solidFill>
              </a:rPr>
              <a:t>Water Education &amp; Capacity Building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ESD &amp; Post 2015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Higher Education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K12 &amp; Youth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Community education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Water &amp; Gender Equality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IHP – VIII : Water Security </a:t>
            </a:r>
            <a:br>
              <a:rPr lang="en-US" dirty="0" smtClean="0"/>
            </a:br>
            <a:r>
              <a:rPr lang="en-US" dirty="0" smtClean="0"/>
              <a:t>Putting Science into 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12500" r="19907" b="22414"/>
          <a:stretch/>
        </p:blipFill>
        <p:spPr bwMode="auto">
          <a:xfrm>
            <a:off x="76200" y="1639614"/>
            <a:ext cx="8768960" cy="514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3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438400"/>
            <a:ext cx="8686800" cy="3687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Vision to Action</a:t>
            </a:r>
          </a:p>
          <a:p>
            <a:r>
              <a:rPr lang="en-US" sz="2800" dirty="0" smtClean="0"/>
              <a:t>Local Action for a Global Challenge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        8WWF</a:t>
            </a:r>
            <a:endParaRPr lang="en-US" dirty="0"/>
          </a:p>
        </p:txBody>
      </p:sp>
      <p:pic>
        <p:nvPicPr>
          <p:cNvPr id="4" name="Picture 3" descr="D:\Users\RiverCare\Personal\Photos\2015\Korea trip\Korea 15April2015\IMG_17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1" t="17216" r="32479" b="26172"/>
          <a:stretch/>
        </p:blipFill>
        <p:spPr bwMode="auto">
          <a:xfrm>
            <a:off x="6858000" y="2133600"/>
            <a:ext cx="1928647" cy="288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D:\Users\RiverCare\River Care Programme\TOTAL PHOTOS\2015\World Water Forum 2015\14th April 2015\iphone\IMG_14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5033" r="8530" b="22081"/>
          <a:stretch/>
        </p:blipFill>
        <p:spPr bwMode="auto">
          <a:xfrm>
            <a:off x="5861301" y="4777298"/>
            <a:ext cx="3282699" cy="20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428530"/>
            <a:ext cx="4343400" cy="923330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3810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JUST DO IT !!</a:t>
            </a:r>
            <a:endParaRPr lang="en-US" sz="5400" b="1" cap="all" spc="0" dirty="0">
              <a:ln w="38100">
                <a:solidFill>
                  <a:srgbClr val="FF0000"/>
                </a:solidFill>
              </a:ln>
              <a:solidFill>
                <a:srgbClr val="0033CC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48300" y="748352"/>
            <a:ext cx="5334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mph" presetSubtype="0" repeatCount="indefinite" autoRev="1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6200" y="76200"/>
            <a:ext cx="5181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:\Users\RiverCare\Personal\Photos\2015\Korea trip\Korea 15April2015\IMG_16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789" y="2479789"/>
            <a:ext cx="4413022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boots mud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05" y="4648200"/>
            <a:ext cx="20633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5257800" y="3630612"/>
            <a:ext cx="35052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  <p:pic>
        <p:nvPicPr>
          <p:cNvPr id="11" name="Picture 10" descr="D:\Users\RiverCare\Personal\Photos\2015\Korea trip\Korea 15April2015\IMG_16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:\Users\RiverCare\Personal\Photos\2015\Korea trip\Korea 15April2015\IMG_166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4" t="17606" r="12324" b="4225"/>
          <a:stretch/>
        </p:blipFill>
        <p:spPr bwMode="auto">
          <a:xfrm>
            <a:off x="5715000" y="259147"/>
            <a:ext cx="2495550" cy="2967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3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514600"/>
            <a:ext cx="8534400" cy="3886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Thematic Process Session </a:t>
            </a:r>
          </a:p>
          <a:p>
            <a:pPr lvl="1"/>
            <a:r>
              <a:rPr lang="en-US" sz="3000" dirty="0" smtClean="0"/>
              <a:t>Theme 1, 2 &amp; 3</a:t>
            </a:r>
          </a:p>
          <a:p>
            <a:pPr lvl="1"/>
            <a:endParaRPr lang="en-US" sz="1800" dirty="0" smtClean="0"/>
          </a:p>
          <a:p>
            <a:r>
              <a:rPr lang="en-US" sz="3200" dirty="0" smtClean="0"/>
              <a:t>ACTION GOALS – The Future We Want</a:t>
            </a:r>
          </a:p>
          <a:p>
            <a:pPr marL="873443" lvl="1" indent="-571500">
              <a:buFont typeface="+mj-lt"/>
              <a:buAutoNum type="romanLcPeriod"/>
            </a:pPr>
            <a:r>
              <a:rPr lang="en-US" sz="2800" dirty="0" smtClean="0"/>
              <a:t>Water Security for All</a:t>
            </a:r>
          </a:p>
          <a:p>
            <a:pPr marL="873443" lvl="1" indent="-571500">
              <a:buFont typeface="+mj-lt"/>
              <a:buAutoNum type="romanLcPeriod"/>
            </a:pPr>
            <a:r>
              <a:rPr lang="en-US" sz="2800" dirty="0" smtClean="0"/>
              <a:t>Water for Development &amp; Prosperity</a:t>
            </a:r>
          </a:p>
          <a:p>
            <a:pPr marL="873443" lvl="1" indent="-571500">
              <a:buFont typeface="+mj-lt"/>
              <a:buAutoNum type="romanLcPeriod"/>
            </a:pPr>
            <a:r>
              <a:rPr lang="en-US" sz="2800" dirty="0" smtClean="0"/>
              <a:t>Water for Sustainable : Harmonizing Human &amp; Nature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for Our </a:t>
            </a:r>
            <a:r>
              <a:rPr lang="en-US" dirty="0" smtClean="0"/>
              <a:t>Future :Thematic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458200" cy="4419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Enough Safe Water for All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Integrated Sanitation for All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Adapting to Change </a:t>
            </a:r>
            <a:r>
              <a:rPr lang="en-US" sz="2800" dirty="0"/>
              <a:t>M</a:t>
            </a:r>
            <a:r>
              <a:rPr lang="en-US" sz="2800" dirty="0" smtClean="0"/>
              <a:t>anaging Risk &amp; Uncertainty for Resilience &amp; Disaster </a:t>
            </a:r>
            <a:r>
              <a:rPr lang="en-US" sz="2800" dirty="0"/>
              <a:t>P</a:t>
            </a:r>
            <a:r>
              <a:rPr lang="en-US" sz="2800" dirty="0" smtClean="0"/>
              <a:t>reparedness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Infrastructure for sustainable water resource management &amp; services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Since recognition of Human Right to Water &amp; Sanitation by the UN in2010, focus has been placed on implementation measures to make that right a reality on the ground, as measured by quality, quantity, affordability and equity.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1. Water Security For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Water for Food</a:t>
            </a:r>
          </a:p>
          <a:p>
            <a:pPr lvl="1"/>
            <a:r>
              <a:rPr lang="en-US" sz="2400" dirty="0" smtClean="0"/>
              <a:t>70% of the world’s water withdrawals – used for agriculture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Water for Energy</a:t>
            </a:r>
          </a:p>
          <a:p>
            <a:pPr lvl="1"/>
            <a:r>
              <a:rPr lang="en-US" sz="2400" dirty="0" smtClean="0"/>
              <a:t>Ensuring water security while managing the rapidly growing demand for energy is a major challenge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Water for Cities</a:t>
            </a:r>
          </a:p>
          <a:p>
            <a:pPr lvl="1"/>
            <a:r>
              <a:rPr lang="en-US" sz="2400" dirty="0" smtClean="0"/>
              <a:t>Better management of urban water services will reduce poverty in city, </a:t>
            </a:r>
          </a:p>
          <a:p>
            <a:pPr lvl="1"/>
            <a:r>
              <a:rPr lang="en-US" sz="2400" dirty="0" smtClean="0"/>
              <a:t>Better protection of water sources will make cities more resilient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10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Theme </a:t>
            </a:r>
            <a:r>
              <a:rPr lang="en-US" dirty="0" smtClean="0"/>
              <a:t>2. </a:t>
            </a:r>
            <a:r>
              <a:rPr lang="en-US" dirty="0"/>
              <a:t>Water </a:t>
            </a:r>
            <a:r>
              <a:rPr lang="en-US" dirty="0" smtClean="0"/>
              <a:t>for Development &amp; Prosperity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209800"/>
            <a:ext cx="8686800" cy="4648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Green growth, Water stewardship &amp; Industry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Managing &amp; restoring ecosystems for water services &amp; Biodiversity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Ensuring water quality from ridge to reef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SMART Implementation of </a:t>
            </a:r>
            <a:r>
              <a:rPr lang="en-US" sz="2800" dirty="0" smtClean="0"/>
              <a:t>IWRM</a:t>
            </a:r>
          </a:p>
          <a:p>
            <a:pPr marL="0" indent="0">
              <a:buNone/>
            </a:pPr>
            <a:endParaRPr lang="en-US" sz="1100" dirty="0"/>
          </a:p>
          <a:p>
            <a:pPr algn="just"/>
            <a:r>
              <a:rPr lang="en-US" dirty="0">
                <a:solidFill>
                  <a:srgbClr val="0070C0"/>
                </a:solidFill>
              </a:rPr>
              <a:t>Water for sustainability : harmonizing humans &amp; nature.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water cycle in at the center of our ecological support system for life and restoring watersheds improve both the sustainability of water services and the conservation of biodiversity</a:t>
            </a:r>
          </a:p>
          <a:p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Theme 3</a:t>
            </a:r>
            <a:r>
              <a:rPr lang="en-US" dirty="0" smtClean="0"/>
              <a:t>. </a:t>
            </a:r>
            <a:r>
              <a:rPr lang="en-US" dirty="0"/>
              <a:t>Water for sustainability : harmonizing humans &amp; nature</a:t>
            </a:r>
          </a:p>
        </p:txBody>
      </p:sp>
    </p:spTree>
    <p:extLst>
      <p:ext uri="{BB962C8B-B14F-4D97-AF65-F5344CB8AC3E}">
        <p14:creationId xmlns:p14="http://schemas.microsoft.com/office/powerpoint/2010/main" val="31910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:\Users\RiverCare\Personal\Photos\2015\Korea trip\Korea 15April2015 small camera\A55A05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38899" b="5124"/>
          <a:stretch/>
        </p:blipFill>
        <p:spPr bwMode="auto">
          <a:xfrm>
            <a:off x="2548759" y="4666594"/>
            <a:ext cx="3471042" cy="2191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:\Users\RiverCare\Personal\Photos\2015\Korea trip\Korea 16April2015 Camera\A55A05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" y="0"/>
            <a:ext cx="318200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Users\RiverCare\Personal\Photos\2015\Korea trip\Korea 16April2015 iphone\IMG_21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0"/>
            <a:ext cx="3124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:\Users\RiverCare\River Care Programme\TOTAL PHOTOS\2015\World Water Forum 2015\14th April 2015\A55A03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" y="4572001"/>
            <a:ext cx="301384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Users\RiverCare\River Care Programme\TOTAL PHOTOS\2015\World Water Forum 2015\13April2015\IMG_12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3276600" cy="228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:\Users\RiverCare\Personal\Photos\2015\Korea trip\Korea 15April2015 small camera\A55A04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08" y="2225564"/>
            <a:ext cx="3962400" cy="244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2" t="43676" r="25238" b="10993"/>
          <a:stretch/>
        </p:blipFill>
        <p:spPr bwMode="auto">
          <a:xfrm>
            <a:off x="1143000" y="2225565"/>
            <a:ext cx="3067708" cy="243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Users\RiverCare\Personal\Photos\2015\Korea trip\Korea 15April2015\IMG_153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1"/>
            <a:ext cx="2819401" cy="2225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4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9163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MESSAGES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Users\RiverCare\River Care Programme\TOTAL PHOTOS\2015\World Water Forum 2015\14th April 2015\iphone\IMG_1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486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1"/>
            <a:ext cx="7391399" cy="2057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Key </a:t>
            </a:r>
            <a:r>
              <a:rPr lang="en-US" sz="2800" dirty="0"/>
              <a:t>indicators of water security </a:t>
            </a:r>
            <a:r>
              <a:rPr lang="en-US" sz="2800" dirty="0" smtClean="0"/>
              <a:t>risks: </a:t>
            </a:r>
          </a:p>
          <a:p>
            <a:pPr lvl="1"/>
            <a:r>
              <a:rPr lang="en-US" sz="2400" dirty="0" smtClean="0"/>
              <a:t>Water Scarcity</a:t>
            </a:r>
            <a:r>
              <a:rPr lang="en-US" sz="2400" dirty="0"/>
              <a:t>; </a:t>
            </a:r>
            <a:endParaRPr lang="en-US" sz="2400" dirty="0" smtClean="0"/>
          </a:p>
          <a:p>
            <a:pPr lvl="1"/>
            <a:r>
              <a:rPr lang="en-US" sz="2400" dirty="0" smtClean="0"/>
              <a:t>Floods</a:t>
            </a:r>
            <a:r>
              <a:rPr lang="en-US" sz="2400" dirty="0"/>
              <a:t>; </a:t>
            </a:r>
            <a:endParaRPr lang="en-US" sz="2400" dirty="0" smtClean="0"/>
          </a:p>
          <a:p>
            <a:pPr lvl="1"/>
            <a:r>
              <a:rPr lang="en-US" sz="2400" dirty="0" smtClean="0"/>
              <a:t>Inadequate Water </a:t>
            </a:r>
            <a:r>
              <a:rPr lang="en-US" sz="2400" dirty="0"/>
              <a:t>S</a:t>
            </a:r>
            <a:r>
              <a:rPr lang="en-US" sz="2400" dirty="0" smtClean="0"/>
              <a:t>upply </a:t>
            </a:r>
            <a:r>
              <a:rPr lang="en-US" sz="2400" dirty="0"/>
              <a:t>and S</a:t>
            </a:r>
            <a:r>
              <a:rPr lang="en-US" sz="2400" dirty="0" smtClean="0"/>
              <a:t>anitation;</a:t>
            </a:r>
          </a:p>
          <a:p>
            <a:pPr lvl="1"/>
            <a:r>
              <a:rPr lang="en-US" sz="2400" dirty="0" smtClean="0"/>
              <a:t>Ecosystem </a:t>
            </a:r>
            <a:r>
              <a:rPr lang="en-US" sz="2400" dirty="0"/>
              <a:t>D</a:t>
            </a:r>
            <a:r>
              <a:rPr lang="en-US" sz="2400" dirty="0" smtClean="0"/>
              <a:t>egradation </a:t>
            </a:r>
            <a:r>
              <a:rPr lang="en-US" sz="2400" dirty="0"/>
              <a:t>and </a:t>
            </a:r>
            <a:r>
              <a:rPr lang="en-US" sz="2400" dirty="0" smtClean="0"/>
              <a:t>Pollution.</a:t>
            </a:r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77000" cy="1252728"/>
          </a:xfrm>
        </p:spPr>
        <p:txBody>
          <a:bodyPr/>
          <a:lstStyle/>
          <a:p>
            <a:r>
              <a:rPr lang="en-US" dirty="0" smtClean="0"/>
              <a:t>1. Water Security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2924277"/>
              </p:ext>
            </p:extLst>
          </p:nvPr>
        </p:nvGraphicFramePr>
        <p:xfrm>
          <a:off x="3962400" y="3838433"/>
          <a:ext cx="6248400" cy="332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152401" y="4876800"/>
            <a:ext cx="5105399" cy="109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Implementation measurement to make the water security on the ground :</a:t>
            </a:r>
          </a:p>
        </p:txBody>
      </p:sp>
      <p:pic>
        <p:nvPicPr>
          <p:cNvPr id="6" name="Picture 5" descr="https://www.wwema.org/images/ring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1"/>
            <a:ext cx="15240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98637"/>
            <a:ext cx="8686800" cy="140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Narratives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Water Security : Risk or Opportunity</a:t>
            </a:r>
            <a:endParaRPr lang="en-US" dirty="0"/>
          </a:p>
        </p:txBody>
      </p:sp>
      <p:pic>
        <p:nvPicPr>
          <p:cNvPr id="17410" name="Picture 2" descr="D:\Users\RiverCare\River Care Programme\TOTAL PHOTOS\2015\World Water Forum 2015\13April2015\IMG_09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57612" r="52425" b="6120"/>
          <a:stretch/>
        </p:blipFill>
        <p:spPr bwMode="auto">
          <a:xfrm>
            <a:off x="381000" y="2378052"/>
            <a:ext cx="3931694" cy="27692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RiverCare\River Care Programme\TOTAL PHOTOS\2015\World Water Forum 2015\13April2015\IMG_09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6" t="61082" r="6530" b="8918"/>
          <a:stretch/>
        </p:blipFill>
        <p:spPr bwMode="auto">
          <a:xfrm>
            <a:off x="4648200" y="2362200"/>
            <a:ext cx="4267200" cy="280098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3762692"/>
            <a:ext cx="48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257801"/>
            <a:ext cx="6172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Water challenges present opportunities rather than merely a threat </a:t>
            </a:r>
          </a:p>
          <a:p>
            <a:pPr lvl="1"/>
            <a:r>
              <a:rPr lang="en-US" sz="2400" dirty="0" smtClean="0"/>
              <a:t>Technological, economical &amp; social innovations, &amp; business too!</a:t>
            </a:r>
            <a:endParaRPr lang="en-US" sz="2400" dirty="0"/>
          </a:p>
        </p:txBody>
      </p:sp>
      <p:pic>
        <p:nvPicPr>
          <p:cNvPr id="9" name="Picture 8" descr="Image result for water security imag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7372"/>
          <a:stretch/>
        </p:blipFill>
        <p:spPr bwMode="auto">
          <a:xfrm>
            <a:off x="6487510" y="5791200"/>
            <a:ext cx="2656490" cy="847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8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</TotalTime>
  <Words>671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WATER FOR OUR FUTURE POST 7WWF</vt:lpstr>
      <vt:lpstr>Water for Our Future :Thematic Framework</vt:lpstr>
      <vt:lpstr>Theme 1. Water Security For All</vt:lpstr>
      <vt:lpstr>Theme 2. Water for Development &amp; Prosperity</vt:lpstr>
      <vt:lpstr>Theme 3. Water for sustainability : harmonizing humans &amp; nature</vt:lpstr>
      <vt:lpstr>PowerPoint Presentation</vt:lpstr>
      <vt:lpstr>KEY MESSAGES</vt:lpstr>
      <vt:lpstr>1. Water Security</vt:lpstr>
      <vt:lpstr>2. Water Security : Risk or Opportunity</vt:lpstr>
      <vt:lpstr>PowerPoint Presentation</vt:lpstr>
      <vt:lpstr>3. Holistic Approach (bigger picture) </vt:lpstr>
      <vt:lpstr>4. The ABC for Sustainable </vt:lpstr>
      <vt:lpstr>5. Connectivity (vs Integration)</vt:lpstr>
      <vt:lpstr>Others</vt:lpstr>
      <vt:lpstr>Others</vt:lpstr>
      <vt:lpstr>IHP – VIII : Water Security  Putting Science into Action</vt:lpstr>
      <vt:lpstr>WAY FORWARD        8WWF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RiverCare</dc:creator>
  <cp:lastModifiedBy>JPS</cp:lastModifiedBy>
  <cp:revision>58</cp:revision>
  <cp:lastPrinted>2015-10-05T01:48:26Z</cp:lastPrinted>
  <dcterms:created xsi:type="dcterms:W3CDTF">2015-09-23T01:34:34Z</dcterms:created>
  <dcterms:modified xsi:type="dcterms:W3CDTF">2015-10-06T07:52:55Z</dcterms:modified>
</cp:coreProperties>
</file>